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0AC93B-68B7-2641-A082-7BA6FBDD5D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4BEF52F-6744-2D46-514B-353B5667E9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554749-04A4-3676-008C-860BA4C9D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291D-DB8A-4290-9165-24D3710CE62A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F93736-62C0-418F-FCB2-C3FC52A54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C140C5-6D29-C662-7884-316CA2753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F5D-A7DB-4C9F-9708-33403BF79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325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E3217F-6330-8E7E-27FA-4F5688E34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FDEA576-89CB-E538-018F-7B1D3B05E6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1B0A0F-5E64-BBB8-9C7B-081CB68C3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291D-DB8A-4290-9165-24D3710CE62A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9EC37C-6463-49C1-D60D-39A5C6677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4F4BFD-06AB-3D87-521A-76171B1AC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F5D-A7DB-4C9F-9708-33403BF79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292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C3DA4ED-DDBF-6088-E2FD-BCB16C3D17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AB7608A-9339-DC64-EC3A-B030A4EE7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C81F86-5BF9-F3EA-CE74-09308BE6E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291D-DB8A-4290-9165-24D3710CE62A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0624C6-CCB0-2B58-2268-1EE76536E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3276B1-A89C-2C40-8695-DA69A3546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F5D-A7DB-4C9F-9708-33403BF79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49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6AC966-F691-BA5F-8018-C716DA4A8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0AC4E7-8C42-D4B8-C7B2-C914832EF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69979B-2A47-2CD6-C99A-9117BD437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291D-DB8A-4290-9165-24D3710CE62A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64F34A-01FB-3670-6BF1-85F3339F2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AB11F5-AA23-95F0-3FD9-0D3929A53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F5D-A7DB-4C9F-9708-33403BF79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693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84F05C-0CF7-5E97-D470-06FC6BC9B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A130133-5A41-7A2B-7A7E-EDFC3536D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B2924E-4C42-D793-4BC3-CE4686E4D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291D-DB8A-4290-9165-24D3710CE62A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08D910-5669-6F44-A812-EA594827A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B65DF7-C662-1CA3-7498-05EC3061C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F5D-A7DB-4C9F-9708-33403BF79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841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3EACC2-B518-DF55-895A-77AA63DD4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B0BE1C-A226-0D9B-5958-809DD08F2D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75FFA1A-F248-B8C4-64BA-4178BB50BD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64D9C1C-44F6-2D5E-1273-7082D9BBC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291D-DB8A-4290-9165-24D3710CE62A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8F34B7-2C55-07B3-0131-BF7386FC5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A738FA6-349B-4826-017E-9B37F0A83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F5D-A7DB-4C9F-9708-33403BF79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355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5C0B33-F4B2-D5E4-F90B-01A616F7E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9EC7E2-E663-45BF-D9BA-1D9E13B9B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6287679-175F-3723-D53D-EB65D00957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729EC04-7D1B-970B-9AA7-8E6B62E739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1D3E9A2-5907-A39F-B574-4D6D85C761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104D493-0C3C-D3BD-94CB-3B13CE23F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291D-DB8A-4290-9165-24D3710CE62A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382B8B1-6A8B-E3F4-A822-648632381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A135C16-6E3B-2135-4FEF-E7FCF5DCE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F5D-A7DB-4C9F-9708-33403BF79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22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596E77-2F79-3332-8197-79C56FBB0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DEE26A7-8425-8AA0-48EF-91B154292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291D-DB8A-4290-9165-24D3710CE62A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5A3F7F3-2291-8026-1659-6C598437F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0E8A180-98B1-98D9-C1C5-2976C40F1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F5D-A7DB-4C9F-9708-33403BF79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63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DBC2920-173C-E23E-FF36-C50F38966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291D-DB8A-4290-9165-24D3710CE62A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9F58BCC-D8DD-A011-90AE-DFA20FE73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47582AB-38EF-E2EA-7C8F-A61688A2C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F5D-A7DB-4C9F-9708-33403BF79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876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7A0508-C86A-4E40-0C89-9A2C43A8B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5BC3D1-2DE8-8A08-F7E0-89CE2D10E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D39B7A2-65BC-7820-D012-0983B1182E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3AB53A6-1840-1CFF-6981-A7681DDEA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291D-DB8A-4290-9165-24D3710CE62A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5DC9C1-4739-28ED-BCA4-8A2F47E75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7BDBC6-B4BE-3969-AB3D-BCE6CF818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F5D-A7DB-4C9F-9708-33403BF79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408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42EF7F-9B8B-00DD-927F-6E8268EF9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2A429D4-45A9-0629-6A94-FE9517E73A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87D09F5-EB41-97AC-FF15-48BF51DA2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4FC2F6C-02C7-2EC2-8532-BCEF4C827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291D-DB8A-4290-9165-24D3710CE62A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B92990-CA10-276A-CDE4-0ECB45115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8F87786-1269-749D-0B3A-BF230345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4F5D-A7DB-4C9F-9708-33403BF79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0514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E4521A1-ABF2-C227-C0CB-C858BFD3B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3879056-5FB3-575B-41E7-D807EB1C0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F9FE33-B1D2-ADD7-AF0B-0A31C42DF9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DA291D-DB8A-4290-9165-24D3710CE62A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1146AC-1767-7C6F-4E5B-00D1B3808C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FF7DBE-5646-0EC6-5200-B0EA071715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864F5D-A7DB-4C9F-9708-33403BF79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94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secuavail.com/kb/nw-device/cisco/catalyst-nativevlan/" TargetMode="External"/><Relationship Id="rId4" Type="http://schemas.openxmlformats.org/officeDocument/2006/relationships/hyperlink" Target="https://milestone-of-se.nesuke.com/nw-basic/ethernet/tag-native-vla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637206-A1DD-6E04-A2C6-C5FE2FAC3E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A3C7245-D2A0-4603-EDDB-FCDE6FCF65CE}"/>
              </a:ext>
            </a:extLst>
          </p:cNvPr>
          <p:cNvSpPr/>
          <p:nvPr/>
        </p:nvSpPr>
        <p:spPr>
          <a:xfrm>
            <a:off x="1850158" y="3108781"/>
            <a:ext cx="1560946" cy="54565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執務室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スイッチ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58EF0AB-2D58-B565-13A3-7BAF00B72192}"/>
              </a:ext>
            </a:extLst>
          </p:cNvPr>
          <p:cNvSpPr/>
          <p:nvPr/>
        </p:nvSpPr>
        <p:spPr>
          <a:xfrm>
            <a:off x="6200775" y="3107593"/>
            <a:ext cx="1560946" cy="54565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島</a:t>
            </a:r>
            <a:r>
              <a:rPr kumimoji="1" lang="en-US" altLang="ja-JP" dirty="0"/>
              <a:t>HUB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D5A4CEF3-FF91-76DE-88C6-BF20F74E6999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 flipV="1">
            <a:off x="3411104" y="3380422"/>
            <a:ext cx="2789671" cy="11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07EAC97-C64A-89BA-601F-E62A3462DDA2}"/>
              </a:ext>
            </a:extLst>
          </p:cNvPr>
          <p:cNvCxnSpPr>
            <a:cxnSpLocks/>
            <a:stCxn id="12" idx="0"/>
            <a:endCxn id="4" idx="0"/>
          </p:cNvCxnSpPr>
          <p:nvPr/>
        </p:nvCxnSpPr>
        <p:spPr>
          <a:xfrm flipH="1">
            <a:off x="2630631" y="2392607"/>
            <a:ext cx="8659" cy="7161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F2E90D4-C261-EC8A-176B-17D005B65407}"/>
              </a:ext>
            </a:extLst>
          </p:cNvPr>
          <p:cNvSpPr/>
          <p:nvPr/>
        </p:nvSpPr>
        <p:spPr>
          <a:xfrm>
            <a:off x="1858817" y="2392607"/>
            <a:ext cx="1560946" cy="54565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フロア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スイッチ</a:t>
            </a:r>
          </a:p>
        </p:txBody>
      </p:sp>
      <p:sp>
        <p:nvSpPr>
          <p:cNvPr id="14" name="吹き出し: 四角形 13">
            <a:extLst>
              <a:ext uri="{FF2B5EF4-FFF2-40B4-BE49-F238E27FC236}">
                <a16:creationId xmlns:a16="http://schemas.microsoft.com/office/drawing/2014/main" id="{55CB272B-EBBA-6ABD-3607-3CF4FA604C4E}"/>
              </a:ext>
            </a:extLst>
          </p:cNvPr>
          <p:cNvSpPr/>
          <p:nvPr/>
        </p:nvSpPr>
        <p:spPr>
          <a:xfrm>
            <a:off x="372196" y="3996185"/>
            <a:ext cx="4516870" cy="2634959"/>
          </a:xfrm>
          <a:prstGeom prst="wedgeRectCallout">
            <a:avLst>
              <a:gd name="adj1" fmla="val 17833"/>
              <a:gd name="adj2" fmla="val -73529"/>
            </a:avLst>
          </a:prstGeom>
          <a:noFill/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◆管理用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VLAN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trunk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で通す設定①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sz="1200" b="0" i="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config)#int G1/0/</a:t>
            </a:r>
            <a:r>
              <a:rPr lang="en-US" altLang="ja-JP" sz="1200" b="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x</a:t>
            </a:r>
            <a:endParaRPr kumimoji="1"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sz="1200" b="0" i="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config-if)# switchport trunk native </a:t>
            </a:r>
            <a:r>
              <a:rPr lang="en-US" altLang="ja-JP" sz="1200" b="0" i="0" dirty="0" err="1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vlan</a:t>
            </a:r>
            <a:r>
              <a:rPr lang="en-US" altLang="ja-JP" sz="1200" b="0" i="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 </a:t>
            </a:r>
            <a:r>
              <a:rPr lang="en-US" altLang="ja-JP" sz="1200" b="0" i="0" dirty="0" err="1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vlan</a:t>
            </a:r>
            <a:r>
              <a:rPr lang="en-US" altLang="ja-JP" sz="1200" b="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-id</a:t>
            </a:r>
          </a:p>
          <a:p>
            <a:r>
              <a:rPr kumimoji="1" lang="en-US" altLang="ja-JP" sz="12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en-US" altLang="ja-JP" sz="1200" b="0" i="0" dirty="0">
                <a:solidFill>
                  <a:schemeClr val="accent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b="0" i="0" dirty="0" err="1">
                <a:solidFill>
                  <a:schemeClr val="accent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vlan</a:t>
            </a:r>
            <a:r>
              <a:rPr lang="en-US" altLang="ja-JP" sz="1200" b="0" i="0" dirty="0">
                <a:solidFill>
                  <a:schemeClr val="accent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-id</a:t>
            </a:r>
            <a:r>
              <a:rPr lang="ja-JP" altLang="en-US" sz="1200" b="0" i="0" dirty="0">
                <a:solidFill>
                  <a:schemeClr val="accent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12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管理用</a:t>
            </a:r>
            <a:r>
              <a:rPr lang="en-US" altLang="ja-JP" sz="12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VLAN</a:t>
            </a:r>
            <a:endParaRPr lang="en-US" altLang="ja-JP" sz="1200" b="0" i="0" dirty="0">
              <a:solidFill>
                <a:schemeClr val="accent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(config-if)# switchport trunk encapsulation dot1q</a:t>
            </a:r>
          </a:p>
          <a:p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(config-if)# switchport mode trunk</a:t>
            </a:r>
          </a:p>
          <a:p>
            <a:pPr algn="ctr"/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9" name="グラフィックス 18" descr="ノート PC 単色塗りつぶし">
            <a:extLst>
              <a:ext uri="{FF2B5EF4-FFF2-40B4-BE49-F238E27FC236}">
                <a16:creationId xmlns:a16="http://schemas.microsoft.com/office/drawing/2014/main" id="{C97A3E4E-A9D9-2430-72DC-941E269A8A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77600" y="2891067"/>
            <a:ext cx="914400" cy="914400"/>
          </a:xfrm>
          <a:prstGeom prst="rect">
            <a:avLst/>
          </a:prstGeom>
        </p:spPr>
      </p:pic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C6D0D82C-AA13-3999-6B12-CC43FEE5A5A3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7761721" y="3380422"/>
            <a:ext cx="3523961" cy="150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吹き出し: 四角形 34">
            <a:extLst>
              <a:ext uri="{FF2B5EF4-FFF2-40B4-BE49-F238E27FC236}">
                <a16:creationId xmlns:a16="http://schemas.microsoft.com/office/drawing/2014/main" id="{D7A091D2-D872-4C39-4358-C5FC8B5D8645}"/>
              </a:ext>
            </a:extLst>
          </p:cNvPr>
          <p:cNvSpPr/>
          <p:nvPr/>
        </p:nvSpPr>
        <p:spPr>
          <a:xfrm>
            <a:off x="5268625" y="4006369"/>
            <a:ext cx="5771137" cy="2624775"/>
          </a:xfrm>
          <a:prstGeom prst="wedgeRectCallout">
            <a:avLst>
              <a:gd name="adj1" fmla="val -34278"/>
              <a:gd name="adj2" fmla="val -74858"/>
            </a:avLst>
          </a:prstGeom>
          <a:noFill/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◆管理用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VLAN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trunk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で通す設定②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sz="1200" b="0" i="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config)#int G1/0/24</a:t>
            </a:r>
            <a:endParaRPr kumimoji="1"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sz="1200" b="0" i="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config-if)# switchport trunk native </a:t>
            </a:r>
            <a:r>
              <a:rPr lang="en-US" altLang="ja-JP" sz="1200" b="0" i="0" dirty="0" err="1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vlan</a:t>
            </a:r>
            <a:r>
              <a:rPr lang="en-US" altLang="ja-JP" sz="1200" b="0" i="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 </a:t>
            </a:r>
            <a:r>
              <a:rPr lang="en-US" altLang="ja-JP" sz="1200" b="0" i="0" dirty="0" err="1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vlan</a:t>
            </a:r>
            <a:r>
              <a:rPr lang="en-US" altLang="ja-JP" sz="1200" b="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-id</a:t>
            </a:r>
          </a:p>
          <a:p>
            <a:r>
              <a:rPr kumimoji="1" lang="en-US" altLang="ja-JP" sz="12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en-US" altLang="ja-JP" sz="1200" b="0" i="0" dirty="0">
                <a:solidFill>
                  <a:schemeClr val="accent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b="0" i="0" dirty="0" err="1">
                <a:solidFill>
                  <a:schemeClr val="accent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vlan</a:t>
            </a:r>
            <a:r>
              <a:rPr lang="en-US" altLang="ja-JP" sz="1200" b="0" i="0" dirty="0">
                <a:solidFill>
                  <a:schemeClr val="accent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-id</a:t>
            </a:r>
            <a:r>
              <a:rPr lang="ja-JP" altLang="en-US" sz="1200" b="0" i="0" dirty="0">
                <a:solidFill>
                  <a:schemeClr val="accent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12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管理用</a:t>
            </a:r>
            <a:r>
              <a:rPr lang="en-US" altLang="ja-JP" sz="12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VLAN</a:t>
            </a:r>
            <a:endParaRPr lang="en-US" altLang="ja-JP" sz="1200" b="0" i="0" dirty="0">
              <a:solidFill>
                <a:schemeClr val="accent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sz="1200" b="0" i="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config-if)# switchport trunk allowed </a:t>
            </a:r>
            <a:r>
              <a:rPr lang="en-US" altLang="ja-JP" sz="1200" b="0" i="0" dirty="0" err="1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vlan</a:t>
            </a:r>
            <a:r>
              <a:rPr lang="en-US" altLang="ja-JP" sz="1200" b="0" i="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 </a:t>
            </a:r>
            <a:r>
              <a:rPr lang="en-US" altLang="ja-JP" sz="1200" b="0" i="0" dirty="0" err="1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vlan</a:t>
            </a:r>
            <a:r>
              <a:rPr lang="en-US" altLang="ja-JP" sz="1200" b="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-id, </a:t>
            </a:r>
            <a:r>
              <a:rPr lang="en-US" altLang="ja-JP" sz="1200" b="0" i="0" dirty="0" err="1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vlan</a:t>
            </a:r>
            <a:r>
              <a:rPr lang="en-US" altLang="ja-JP" sz="1200" b="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-id</a:t>
            </a:r>
            <a:endParaRPr lang="en-US" altLang="ja-JP" sz="1200" b="0" i="0" dirty="0">
              <a:solidFill>
                <a:schemeClr val="accent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(config-if)# switchport trunk encapsulation dot1q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→いるかな？デフォルトで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do1q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のはず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(config-if)# switchport mode trunk</a:t>
            </a:r>
          </a:p>
          <a:p>
            <a:pPr algn="ctr"/>
            <a:endParaRPr kumimoji="1"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※Native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1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Vlan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のはなし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ここら辺を見てみてください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https://www5e.biglobe.ne.jp/~aji/30min/sw06.html</a:t>
            </a:r>
          </a:p>
          <a:p>
            <a:r>
              <a:rPr kumimoji="1"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4"/>
              </a:rPr>
              <a:t>https://milestone-of-se.nesuke.com/nw-basic/ethernet/tag-native-vlan/</a:t>
            </a:r>
            <a:endParaRPr kumimoji="1"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5"/>
              </a:rPr>
              <a:t>https://www.secuavail.com/kb/nw-device/cisco/catalyst-nativevlan/</a:t>
            </a:r>
            <a:endParaRPr kumimoji="1"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また、研修で利用した</a:t>
            </a:r>
            <a:r>
              <a:rPr kumimoji="1"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TCP/IP</a:t>
            </a:r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の本にも</a:t>
            </a:r>
            <a:r>
              <a:rPr kumimoji="1"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IEEE 802.1Q</a:t>
            </a:r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や</a:t>
            </a:r>
            <a:r>
              <a:rPr kumimoji="1"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Native VLAN</a:t>
            </a:r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の話が載っているか調べてみてください。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吹き出し: 四角形 40">
            <a:extLst>
              <a:ext uri="{FF2B5EF4-FFF2-40B4-BE49-F238E27FC236}">
                <a16:creationId xmlns:a16="http://schemas.microsoft.com/office/drawing/2014/main" id="{37A7853E-7ABB-4ED0-AD9D-E003E7D61B24}"/>
              </a:ext>
            </a:extLst>
          </p:cNvPr>
          <p:cNvSpPr/>
          <p:nvPr/>
        </p:nvSpPr>
        <p:spPr>
          <a:xfrm>
            <a:off x="5744010" y="757662"/>
            <a:ext cx="4627991" cy="1972278"/>
          </a:xfrm>
          <a:prstGeom prst="wedgeRectCallout">
            <a:avLst>
              <a:gd name="adj1" fmla="val -35139"/>
              <a:gd name="adj2" fmla="val 69203"/>
            </a:avLst>
          </a:prstGeom>
          <a:noFill/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管理用</a:t>
            </a:r>
            <a:r>
              <a:rPr lang="en-US" altLang="ja-JP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VLAN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はデフォルトが</a:t>
            </a:r>
            <a:r>
              <a:rPr lang="en-US" altLang="ja-JP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vlan1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になっているため変更する③</a:t>
            </a:r>
            <a:endParaRPr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◆管理用</a:t>
            </a:r>
            <a:r>
              <a:rPr lang="en-US" altLang="ja-JP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VLAN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en-US" altLang="ja-JP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VLAN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作成③</a:t>
            </a:r>
            <a:endParaRPr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00" b="0" i="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(config)# interface </a:t>
            </a:r>
            <a:r>
              <a:rPr lang="en-US" altLang="ja-JP" sz="1100" b="0" i="0" dirty="0" err="1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vlan</a:t>
            </a:r>
            <a:r>
              <a:rPr lang="en-US" altLang="ja-JP" sz="1100" b="0" i="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100" b="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xx</a:t>
            </a:r>
          </a:p>
          <a:p>
            <a:r>
              <a:rPr lang="en-US" altLang="ja-JP" sz="1100" b="0" i="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(config-if)# </a:t>
            </a:r>
            <a:r>
              <a:rPr lang="en-US" altLang="ja-JP" sz="1100" b="0" i="0" dirty="0" err="1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ip</a:t>
            </a:r>
            <a:r>
              <a:rPr lang="en-US" altLang="ja-JP" sz="1100" b="0" i="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 address </a:t>
            </a:r>
            <a:r>
              <a:rPr lang="en-US" altLang="ja-JP" sz="1100" b="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IP</a:t>
            </a:r>
            <a:r>
              <a:rPr lang="ja-JP" altLang="en-US" sz="1100" b="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アドレス </a:t>
            </a:r>
            <a:r>
              <a:rPr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マスク</a:t>
            </a:r>
            <a:endParaRPr lang="en-US" altLang="ja-JP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00" b="0" i="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(config-if)# no shutdown</a:t>
            </a:r>
          </a:p>
          <a:p>
            <a:r>
              <a:rPr lang="ja-JP" altLang="en-US" sz="1100" b="1" i="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◆ゲートウェイの設定</a:t>
            </a:r>
            <a:endParaRPr lang="en-US" altLang="ja-JP" sz="1100" b="1" i="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00" b="0" i="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(config)# </a:t>
            </a:r>
            <a:r>
              <a:rPr lang="en-US" altLang="ja-JP" sz="1100" b="0" i="0" dirty="0" err="1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ip</a:t>
            </a:r>
            <a:r>
              <a:rPr lang="en-US" altLang="ja-JP" sz="1100" b="0" i="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 default-gateway 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管理用</a:t>
            </a:r>
            <a:r>
              <a:rPr lang="en-US" altLang="ja-JP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IP</a:t>
            </a:r>
            <a:r>
              <a:rPr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のゲートウェイ</a:t>
            </a:r>
            <a:endParaRPr lang="en-US" altLang="ja-JP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→このタイミングで管理用</a:t>
            </a:r>
            <a:r>
              <a:rPr lang="en-US" altLang="ja-JP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IP</a:t>
            </a:r>
            <a:r>
              <a:rPr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en-US" altLang="ja-JP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ping</a:t>
            </a:r>
            <a:r>
              <a:rPr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が通るはず。</a:t>
            </a:r>
            <a:endParaRPr lang="en-US" altLang="ja-JP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0" i="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00" b="0" i="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#wri </a:t>
            </a:r>
            <a:endParaRPr lang="en-US" altLang="ja-JP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→忘れないうちにライトメモリをしましょう</a:t>
            </a:r>
            <a:endParaRPr lang="en-US" altLang="ja-JP" sz="1100" b="0" i="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4BE4232A-557C-430D-A589-A100B8BA562D}"/>
              </a:ext>
            </a:extLst>
          </p:cNvPr>
          <p:cNvSpPr/>
          <p:nvPr/>
        </p:nvSpPr>
        <p:spPr>
          <a:xfrm>
            <a:off x="9793435" y="5039655"/>
            <a:ext cx="2189015" cy="131445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/>
              <a:t>◆いろいろ確認コマンド</a:t>
            </a:r>
            <a:endParaRPr lang="en-US" altLang="ja-JP" sz="1200" b="1" dirty="0"/>
          </a:p>
          <a:p>
            <a:r>
              <a:rPr lang="en-US" altLang="ja-JP" sz="1200" b="0" i="0" dirty="0">
                <a:effectLst/>
                <a:latin typeface="YakuHanJPs"/>
              </a:rPr>
              <a:t>#show </a:t>
            </a:r>
            <a:r>
              <a:rPr lang="en-US" altLang="ja-JP" sz="1200" b="0" i="0" dirty="0" err="1">
                <a:effectLst/>
                <a:latin typeface="YakuHanJPs"/>
              </a:rPr>
              <a:t>vlan</a:t>
            </a:r>
            <a:endParaRPr lang="en-US" altLang="ja-JP" sz="1200" b="0" i="0" dirty="0">
              <a:effectLst/>
              <a:latin typeface="YakuHanJPs"/>
            </a:endParaRPr>
          </a:p>
          <a:p>
            <a:r>
              <a:rPr lang="en-US" altLang="ja-JP" sz="1200" dirty="0"/>
              <a:t>#sh int trunk</a:t>
            </a:r>
          </a:p>
          <a:p>
            <a:r>
              <a:rPr lang="en-US" altLang="ja-JP" sz="1200" dirty="0"/>
              <a:t># </a:t>
            </a:r>
            <a:r>
              <a:rPr lang="en-US" altLang="ja-JP" sz="1200" b="0" i="0" dirty="0">
                <a:effectLst/>
                <a:latin typeface="YakuHanJPs"/>
              </a:rPr>
              <a:t>show int IF</a:t>
            </a:r>
            <a:r>
              <a:rPr lang="ja-JP" altLang="en-US" sz="1200" b="0" i="0" dirty="0">
                <a:effectLst/>
                <a:latin typeface="YakuHanJPs"/>
              </a:rPr>
              <a:t>名 </a:t>
            </a:r>
            <a:r>
              <a:rPr lang="en-US" altLang="ja-JP" sz="1200" b="0" i="0" dirty="0">
                <a:effectLst/>
                <a:latin typeface="YakuHanJPs"/>
              </a:rPr>
              <a:t>switchport</a:t>
            </a:r>
            <a:endParaRPr kumimoji="1" lang="en-US" altLang="ja-JP" sz="1200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95754340-F3E3-7593-94A1-C47405989B6A}"/>
              </a:ext>
            </a:extLst>
          </p:cNvPr>
          <p:cNvSpPr txBox="1"/>
          <p:nvPr/>
        </p:nvSpPr>
        <p:spPr>
          <a:xfrm>
            <a:off x="50222" y="609740"/>
            <a:ext cx="619933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dirty="0"/>
              <a:t>※</a:t>
            </a:r>
            <a:r>
              <a:rPr lang="ja-JP" altLang="en-US" sz="1200" dirty="0"/>
              <a:t>管理用</a:t>
            </a:r>
            <a:r>
              <a:rPr lang="en-US" altLang="ja-JP" sz="1200" dirty="0"/>
              <a:t>VLAN</a:t>
            </a:r>
            <a:r>
              <a:rPr lang="ja-JP" altLang="en-US" sz="1200" dirty="0"/>
              <a:t>は暫定的に</a:t>
            </a:r>
            <a:r>
              <a:rPr lang="en-US" altLang="ja-JP" sz="1200" dirty="0"/>
              <a:t>STE</a:t>
            </a:r>
            <a:r>
              <a:rPr lang="ja-JP" altLang="en-US" sz="1200" dirty="0"/>
              <a:t>向けのを利用する新棟に設置する際に設定変更する</a:t>
            </a:r>
            <a:endParaRPr lang="en-US" altLang="ja-JP" sz="1200" dirty="0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8857320F-088F-A686-9CD5-9D45BA9866CB}"/>
              </a:ext>
            </a:extLst>
          </p:cNvPr>
          <p:cNvSpPr/>
          <p:nvPr/>
        </p:nvSpPr>
        <p:spPr>
          <a:xfrm>
            <a:off x="3277754" y="3157347"/>
            <a:ext cx="381000" cy="416349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E42BB1DE-1BE5-8134-546A-6D8F1767E4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501110"/>
              </p:ext>
            </p:extLst>
          </p:nvPr>
        </p:nvGraphicFramePr>
        <p:xfrm>
          <a:off x="220516" y="953316"/>
          <a:ext cx="4970897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1362">
                  <a:extLst>
                    <a:ext uri="{9D8B030D-6E8A-4147-A177-3AD203B41FA5}">
                      <a16:colId xmlns:a16="http://schemas.microsoft.com/office/drawing/2014/main" val="522628896"/>
                    </a:ext>
                  </a:extLst>
                </a:gridCol>
                <a:gridCol w="1212893">
                  <a:extLst>
                    <a:ext uri="{9D8B030D-6E8A-4147-A177-3AD203B41FA5}">
                      <a16:colId xmlns:a16="http://schemas.microsoft.com/office/drawing/2014/main" val="3709863230"/>
                    </a:ext>
                  </a:extLst>
                </a:gridCol>
                <a:gridCol w="1031073">
                  <a:extLst>
                    <a:ext uri="{9D8B030D-6E8A-4147-A177-3AD203B41FA5}">
                      <a16:colId xmlns:a16="http://schemas.microsoft.com/office/drawing/2014/main" val="2806234892"/>
                    </a:ext>
                  </a:extLst>
                </a:gridCol>
                <a:gridCol w="2105569">
                  <a:extLst>
                    <a:ext uri="{9D8B030D-6E8A-4147-A177-3AD203B41FA5}">
                      <a16:colId xmlns:a16="http://schemas.microsoft.com/office/drawing/2014/main" val="607408167"/>
                    </a:ext>
                  </a:extLst>
                </a:gridCol>
              </a:tblGrid>
              <a:tr h="137361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建物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IP</a:t>
                      </a:r>
                      <a:r>
                        <a:rPr kumimoji="1" lang="ja-JP" altLang="en-US" sz="1200" dirty="0"/>
                        <a:t>アドレス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サブネットマスク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ゲートウェイ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55779"/>
                  </a:ext>
                </a:extLst>
              </a:tr>
              <a:tr h="24175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（暫定利用）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167564"/>
                  </a:ext>
                </a:extLst>
              </a:tr>
              <a:tr h="204286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427822"/>
                  </a:ext>
                </a:extLst>
              </a:tr>
            </a:tbl>
          </a:graphicData>
        </a:graphic>
      </p:graphicFrame>
      <p:sp>
        <p:nvSpPr>
          <p:cNvPr id="23" name="楕円 22">
            <a:extLst>
              <a:ext uri="{FF2B5EF4-FFF2-40B4-BE49-F238E27FC236}">
                <a16:creationId xmlns:a16="http://schemas.microsoft.com/office/drawing/2014/main" id="{9D1E49DE-2AE5-EE48-4C3B-32BE013489AF}"/>
              </a:ext>
            </a:extLst>
          </p:cNvPr>
          <p:cNvSpPr/>
          <p:nvPr/>
        </p:nvSpPr>
        <p:spPr>
          <a:xfrm>
            <a:off x="6011429" y="3140093"/>
            <a:ext cx="381000" cy="416349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4F65230-DEE4-ED03-F9CD-FC1E29613D50}"/>
              </a:ext>
            </a:extLst>
          </p:cNvPr>
          <p:cNvSpPr txBox="1"/>
          <p:nvPr/>
        </p:nvSpPr>
        <p:spPr>
          <a:xfrm>
            <a:off x="6473320" y="295957"/>
            <a:ext cx="25944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/>
              <a:t>デフォルトが</a:t>
            </a:r>
            <a:r>
              <a:rPr lang="en-US" altLang="ja-JP" sz="1400" dirty="0"/>
              <a:t>vlan1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769753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315</Words>
  <Application>Microsoft Office PowerPoint</Application>
  <PresentationFormat>ワイド画面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YakuHanJPs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akihiro fukata</dc:creator>
  <cp:lastModifiedBy>akihiro fukata</cp:lastModifiedBy>
  <cp:revision>4</cp:revision>
  <dcterms:created xsi:type="dcterms:W3CDTF">2024-10-08T17:23:08Z</dcterms:created>
  <dcterms:modified xsi:type="dcterms:W3CDTF">2024-10-08T21:18:15Z</dcterms:modified>
</cp:coreProperties>
</file>